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95" r:id="rId4"/>
    <p:sldId id="296" r:id="rId5"/>
    <p:sldId id="298" r:id="rId6"/>
    <p:sldId id="297" r:id="rId7"/>
    <p:sldId id="299" r:id="rId8"/>
    <p:sldId id="318" r:id="rId9"/>
    <p:sldId id="323" r:id="rId10"/>
    <p:sldId id="319" r:id="rId11"/>
    <p:sldId id="320" r:id="rId12"/>
    <p:sldId id="321" r:id="rId13"/>
    <p:sldId id="324" r:id="rId14"/>
    <p:sldId id="325" r:id="rId15"/>
    <p:sldId id="326" r:id="rId16"/>
    <p:sldId id="327" r:id="rId17"/>
    <p:sldId id="328" r:id="rId18"/>
    <p:sldId id="322" r:id="rId19"/>
    <p:sldId id="300" r:id="rId20"/>
    <p:sldId id="301" r:id="rId21"/>
    <p:sldId id="303" r:id="rId22"/>
    <p:sldId id="302" r:id="rId23"/>
    <p:sldId id="304" r:id="rId24"/>
    <p:sldId id="330" r:id="rId25"/>
    <p:sldId id="305" r:id="rId26"/>
    <p:sldId id="331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29" r:id="rId40"/>
    <p:sldId id="334" r:id="rId41"/>
    <p:sldId id="332" r:id="rId42"/>
    <p:sldId id="333" r:id="rId43"/>
    <p:sldId id="335" r:id="rId44"/>
    <p:sldId id="336" r:id="rId45"/>
    <p:sldId id="339" r:id="rId46"/>
    <p:sldId id="337" r:id="rId47"/>
    <p:sldId id="338" r:id="rId48"/>
    <p:sldId id="340" r:id="rId49"/>
    <p:sldId id="345" r:id="rId50"/>
    <p:sldId id="346" r:id="rId51"/>
    <p:sldId id="347" r:id="rId52"/>
    <p:sldId id="341" r:id="rId53"/>
    <p:sldId id="342" r:id="rId54"/>
    <p:sldId id="343" r:id="rId55"/>
    <p:sldId id="344" r:id="rId56"/>
    <p:sldId id="350" r:id="rId57"/>
    <p:sldId id="351" r:id="rId58"/>
    <p:sldId id="348" r:id="rId59"/>
    <p:sldId id="352" r:id="rId60"/>
    <p:sldId id="349" r:id="rId61"/>
    <p:sldId id="29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AEAEAE"/>
    <a:srgbClr val="FF5D5D"/>
    <a:srgbClr val="E6E6E6"/>
    <a:srgbClr val="000000"/>
    <a:srgbClr val="0D0D0D"/>
    <a:srgbClr val="595959"/>
    <a:srgbClr val="767171"/>
    <a:srgbClr val="D6585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84" y="22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wan\Desktop\WEB_TEAM\ATASK\Gantt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wan\Desktop\WEB_TEAM\ATASK\Gantt%20Cha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352115362125721"/>
          <c:y val="7.8189649637426265E-2"/>
          <c:w val="0.81200777706193983"/>
          <c:h val="0.90221241672388675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Sheet1!$C$19:$C$34</c:f>
              <c:strCache>
                <c:ptCount val="16"/>
                <c:pt idx="0">
                  <c:v>주제선정</c:v>
                </c:pt>
                <c:pt idx="1">
                  <c:v>역활분담</c:v>
                </c:pt>
                <c:pt idx="2">
                  <c:v>요구사항정의서</c:v>
                </c:pt>
                <c:pt idx="3">
                  <c:v>화면구성</c:v>
                </c:pt>
                <c:pt idx="4">
                  <c:v>ERD</c:v>
                </c:pt>
                <c:pt idx="5">
                  <c:v>SQL</c:v>
                </c:pt>
                <c:pt idx="6">
                  <c:v>화면설계</c:v>
                </c:pt>
                <c:pt idx="7">
                  <c:v>공통레이아웃</c:v>
                </c:pt>
                <c:pt idx="8">
                  <c:v>인사관리</c:v>
                </c:pt>
                <c:pt idx="9">
                  <c:v>대쉬보드 및 비용관리</c:v>
                </c:pt>
                <c:pt idx="10">
                  <c:v>워크스페이스</c:v>
                </c:pt>
                <c:pt idx="11">
                  <c:v>프로젝트</c:v>
                </c:pt>
                <c:pt idx="12">
                  <c:v>개인작업</c:v>
                </c:pt>
                <c:pt idx="13">
                  <c:v>통계</c:v>
                </c:pt>
                <c:pt idx="14">
                  <c:v>채팅</c:v>
                </c:pt>
                <c:pt idx="15">
                  <c:v>일괄테스트</c:v>
                </c:pt>
              </c:strCache>
            </c:strRef>
          </c:cat>
          <c:val>
            <c:numRef>
              <c:f>Sheet1!$D$19:$D$34</c:f>
              <c:numCache>
                <c:formatCode>General</c:formatCode>
                <c:ptCount val="16"/>
                <c:pt idx="0">
                  <c:v>43490</c:v>
                </c:pt>
                <c:pt idx="1">
                  <c:v>43491</c:v>
                </c:pt>
                <c:pt idx="2">
                  <c:v>43492</c:v>
                </c:pt>
                <c:pt idx="3">
                  <c:v>43494</c:v>
                </c:pt>
                <c:pt idx="4">
                  <c:v>43496</c:v>
                </c:pt>
                <c:pt idx="5">
                  <c:v>43499</c:v>
                </c:pt>
                <c:pt idx="6">
                  <c:v>43501</c:v>
                </c:pt>
                <c:pt idx="7">
                  <c:v>43504</c:v>
                </c:pt>
                <c:pt idx="8">
                  <c:v>43506</c:v>
                </c:pt>
                <c:pt idx="9">
                  <c:v>43509</c:v>
                </c:pt>
                <c:pt idx="10">
                  <c:v>43513</c:v>
                </c:pt>
                <c:pt idx="11">
                  <c:v>43517</c:v>
                </c:pt>
                <c:pt idx="12">
                  <c:v>43520</c:v>
                </c:pt>
                <c:pt idx="13">
                  <c:v>43523</c:v>
                </c:pt>
                <c:pt idx="14">
                  <c:v>43526</c:v>
                </c:pt>
                <c:pt idx="15">
                  <c:v>43531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2D-4938-98A2-11EEDC322DDE}"/>
            </c:ext>
          </c:extLst>
        </c:ser>
        <c:ser>
          <c:idx val="2"/>
          <c:order val="1"/>
          <c:tx>
            <c:v>계열2</c:v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Sheet1!$C$19:$C$34</c:f>
              <c:strCache>
                <c:ptCount val="16"/>
                <c:pt idx="0">
                  <c:v>주제선정</c:v>
                </c:pt>
                <c:pt idx="1">
                  <c:v>역활분담</c:v>
                </c:pt>
                <c:pt idx="2">
                  <c:v>요구사항정의서</c:v>
                </c:pt>
                <c:pt idx="3">
                  <c:v>화면구성</c:v>
                </c:pt>
                <c:pt idx="4">
                  <c:v>ERD</c:v>
                </c:pt>
                <c:pt idx="5">
                  <c:v>SQL</c:v>
                </c:pt>
                <c:pt idx="6">
                  <c:v>화면설계</c:v>
                </c:pt>
                <c:pt idx="7">
                  <c:v>공통레이아웃</c:v>
                </c:pt>
                <c:pt idx="8">
                  <c:v>인사관리</c:v>
                </c:pt>
                <c:pt idx="9">
                  <c:v>대쉬보드 및 비용관리</c:v>
                </c:pt>
                <c:pt idx="10">
                  <c:v>워크스페이스</c:v>
                </c:pt>
                <c:pt idx="11">
                  <c:v>프로젝트</c:v>
                </c:pt>
                <c:pt idx="12">
                  <c:v>개인작업</c:v>
                </c:pt>
                <c:pt idx="13">
                  <c:v>통계</c:v>
                </c:pt>
                <c:pt idx="14">
                  <c:v>채팅</c:v>
                </c:pt>
                <c:pt idx="15">
                  <c:v>일괄테스트</c:v>
                </c:pt>
              </c:strCache>
            </c:strRef>
          </c:cat>
          <c:val>
            <c:numRef>
              <c:f>Sheet1!$E$19:$E$34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5</c:v>
                </c:pt>
                <c:pt idx="1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2D-4938-98A2-11EEDC32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590819423"/>
        <c:axId val="600977583"/>
      </c:barChart>
      <c:catAx>
        <c:axId val="5908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977583"/>
        <c:crosses val="autoZero"/>
        <c:auto val="1"/>
        <c:lblAlgn val="ctr"/>
        <c:lblOffset val="100"/>
        <c:noMultiLvlLbl val="0"/>
      </c:catAx>
      <c:valAx>
        <c:axId val="600977583"/>
        <c:scaling>
          <c:orientation val="minMax"/>
          <c:max val="43540"/>
          <c:min val="4349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081942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352115362125721"/>
          <c:y val="7.8189649637426265E-2"/>
          <c:w val="0.81200777706193983"/>
          <c:h val="0.90221241672388675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Sheet1!$C$19:$C$34</c:f>
              <c:strCache>
                <c:ptCount val="16"/>
                <c:pt idx="0">
                  <c:v>주제선정</c:v>
                </c:pt>
                <c:pt idx="1">
                  <c:v>역활분담</c:v>
                </c:pt>
                <c:pt idx="2">
                  <c:v>요구사항정의서</c:v>
                </c:pt>
                <c:pt idx="3">
                  <c:v>화면구성</c:v>
                </c:pt>
                <c:pt idx="4">
                  <c:v>ERD</c:v>
                </c:pt>
                <c:pt idx="5">
                  <c:v>SQL</c:v>
                </c:pt>
                <c:pt idx="6">
                  <c:v>화면설계</c:v>
                </c:pt>
                <c:pt idx="7">
                  <c:v>공통레이아웃</c:v>
                </c:pt>
                <c:pt idx="8">
                  <c:v>인사관리</c:v>
                </c:pt>
                <c:pt idx="9">
                  <c:v>대쉬보드 및 비용관리</c:v>
                </c:pt>
                <c:pt idx="10">
                  <c:v>워크스페이스</c:v>
                </c:pt>
                <c:pt idx="11">
                  <c:v>프로젝트</c:v>
                </c:pt>
                <c:pt idx="12">
                  <c:v>개인작업</c:v>
                </c:pt>
                <c:pt idx="13">
                  <c:v>통계</c:v>
                </c:pt>
                <c:pt idx="14">
                  <c:v>채팅</c:v>
                </c:pt>
                <c:pt idx="15">
                  <c:v>일괄테스트</c:v>
                </c:pt>
              </c:strCache>
            </c:strRef>
          </c:cat>
          <c:val>
            <c:numRef>
              <c:f>Sheet1!$D$19:$D$34</c:f>
              <c:numCache>
                <c:formatCode>General</c:formatCode>
                <c:ptCount val="16"/>
                <c:pt idx="0">
                  <c:v>43490</c:v>
                </c:pt>
                <c:pt idx="1">
                  <c:v>43491</c:v>
                </c:pt>
                <c:pt idx="2">
                  <c:v>43492</c:v>
                </c:pt>
                <c:pt idx="3">
                  <c:v>43494</c:v>
                </c:pt>
                <c:pt idx="4">
                  <c:v>43496</c:v>
                </c:pt>
                <c:pt idx="5">
                  <c:v>43499</c:v>
                </c:pt>
                <c:pt idx="6">
                  <c:v>43501</c:v>
                </c:pt>
                <c:pt idx="7">
                  <c:v>43504</c:v>
                </c:pt>
                <c:pt idx="8">
                  <c:v>43506</c:v>
                </c:pt>
                <c:pt idx="9">
                  <c:v>43509</c:v>
                </c:pt>
                <c:pt idx="10">
                  <c:v>43513</c:v>
                </c:pt>
                <c:pt idx="11">
                  <c:v>43517</c:v>
                </c:pt>
                <c:pt idx="12">
                  <c:v>43520</c:v>
                </c:pt>
                <c:pt idx="13">
                  <c:v>43523</c:v>
                </c:pt>
                <c:pt idx="14">
                  <c:v>43526</c:v>
                </c:pt>
                <c:pt idx="15">
                  <c:v>43531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49-44F7-9C83-EED1D90971E2}"/>
            </c:ext>
          </c:extLst>
        </c:ser>
        <c:ser>
          <c:idx val="2"/>
          <c:order val="1"/>
          <c:tx>
            <c:v>계열2</c:v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Sheet1!$C$19:$C$34</c:f>
              <c:strCache>
                <c:ptCount val="16"/>
                <c:pt idx="0">
                  <c:v>주제선정</c:v>
                </c:pt>
                <c:pt idx="1">
                  <c:v>역활분담</c:v>
                </c:pt>
                <c:pt idx="2">
                  <c:v>요구사항정의서</c:v>
                </c:pt>
                <c:pt idx="3">
                  <c:v>화면구성</c:v>
                </c:pt>
                <c:pt idx="4">
                  <c:v>ERD</c:v>
                </c:pt>
                <c:pt idx="5">
                  <c:v>SQL</c:v>
                </c:pt>
                <c:pt idx="6">
                  <c:v>화면설계</c:v>
                </c:pt>
                <c:pt idx="7">
                  <c:v>공통레이아웃</c:v>
                </c:pt>
                <c:pt idx="8">
                  <c:v>인사관리</c:v>
                </c:pt>
                <c:pt idx="9">
                  <c:v>대쉬보드 및 비용관리</c:v>
                </c:pt>
                <c:pt idx="10">
                  <c:v>워크스페이스</c:v>
                </c:pt>
                <c:pt idx="11">
                  <c:v>프로젝트</c:v>
                </c:pt>
                <c:pt idx="12">
                  <c:v>개인작업</c:v>
                </c:pt>
                <c:pt idx="13">
                  <c:v>통계</c:v>
                </c:pt>
                <c:pt idx="14">
                  <c:v>채팅</c:v>
                </c:pt>
                <c:pt idx="15">
                  <c:v>일괄테스트</c:v>
                </c:pt>
              </c:strCache>
            </c:strRef>
          </c:cat>
          <c:val>
            <c:numRef>
              <c:f>Sheet1!$E$19:$E$34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5</c:v>
                </c:pt>
                <c:pt idx="1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49-44F7-9C83-EED1D9097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590819423"/>
        <c:axId val="600977583"/>
      </c:barChart>
      <c:catAx>
        <c:axId val="59081942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0977583"/>
        <c:crosses val="autoZero"/>
        <c:auto val="1"/>
        <c:lblAlgn val="ctr"/>
        <c:lblOffset val="100"/>
        <c:noMultiLvlLbl val="0"/>
      </c:catAx>
      <c:valAx>
        <c:axId val="600977583"/>
        <c:scaling>
          <c:orientation val="minMax"/>
          <c:max val="43540"/>
          <c:min val="4349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/&quot;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9081942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94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98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55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109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63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24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17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96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67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1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41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2961C-2314-4111-903E-1B32E5AAE324}" type="datetimeFigureOut">
              <a:rPr lang="ko-KR" altLang="en-US" smtClean="0"/>
              <a:t>2019-03-08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401ED-BE2F-4579-BA0A-498648C8A5C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21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37465" y="3644543"/>
            <a:ext cx="7717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BF61"/>
                </a:solidFill>
                <a:latin typeface="+mj-ea"/>
                <a:ea typeface="+mj-ea"/>
              </a:rPr>
              <a:t>PMS</a:t>
            </a:r>
          </a:p>
          <a:p>
            <a:pPr algn="ctr"/>
            <a:r>
              <a:rPr lang="en-US" altLang="ko-KR" sz="2000" b="1" dirty="0">
                <a:solidFill>
                  <a:srgbClr val="FFBF61"/>
                </a:solidFill>
                <a:latin typeface="+mj-ea"/>
                <a:ea typeface="+mj-ea"/>
              </a:rPr>
              <a:t>(Project Management System)</a:t>
            </a:r>
          </a:p>
          <a:p>
            <a:pPr algn="ctr"/>
            <a:endParaRPr lang="en-US" altLang="ko-KR" sz="2000" b="1" dirty="0">
              <a:solidFill>
                <a:srgbClr val="FFBF6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>
                <a:solidFill>
                  <a:srgbClr val="FFBF61"/>
                </a:solidFill>
                <a:latin typeface="+mj-ea"/>
                <a:ea typeface="+mj-ea"/>
              </a:rPr>
              <a:t>담당 </a:t>
            </a:r>
            <a:r>
              <a:rPr lang="en-US" altLang="ko-KR" sz="1600" b="1" dirty="0">
                <a:solidFill>
                  <a:srgbClr val="FFBF61"/>
                </a:solidFill>
                <a:latin typeface="+mj-ea"/>
                <a:ea typeface="+mj-ea"/>
              </a:rPr>
              <a:t>: </a:t>
            </a:r>
            <a:r>
              <a:rPr lang="ko-KR" altLang="en-US" sz="1600" b="1" dirty="0">
                <a:solidFill>
                  <a:srgbClr val="FFBF61"/>
                </a:solidFill>
                <a:latin typeface="+mj-ea"/>
                <a:ea typeface="+mj-ea"/>
              </a:rPr>
              <a:t>남 관호</a:t>
            </a:r>
            <a:endParaRPr lang="en-US" altLang="ko-KR" sz="1600" b="1" dirty="0">
              <a:solidFill>
                <a:srgbClr val="FFBF6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03" y="1742045"/>
            <a:ext cx="1780195" cy="1780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5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0" y="875398"/>
            <a:ext cx="12192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  <a:latin typeface="+mn-ea"/>
              </a:rPr>
              <a:t>[    </a:t>
            </a:r>
            <a:r>
              <a:rPr lang="en-US" altLang="ko-KR" sz="28700" dirty="0" smtClean="0">
                <a:solidFill>
                  <a:schemeClr val="bg1"/>
                </a:solidFill>
                <a:latin typeface="+mn-ea"/>
              </a:rPr>
              <a:t>   ]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12022" y="2090172"/>
            <a:ext cx="8640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컴퓨터 프로그래밍에서 프레임워크는 구조적으로 고정된 부분을 재사용할 수 있도록 하고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+mn-ea"/>
              </a:rPr>
              <a:t>응용별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 특정 기능을 추가적인 사용자 작성 코드에 의해 선택적으로 구현 가능하도록 하는 포괄적인 추상 구조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그리고 이를 지원하는 소프트웨어 플랫폼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1) Framework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7226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2) Spring Framework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204" y="1364631"/>
            <a:ext cx="115126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정의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자바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플랫폼을 위한 오픈소스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(Open Source)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어플리케이션 프레임워크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자바 엔터프라이즈 개발을 편하게 해주는 오픈 소스 경량급 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어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플리케이션 프레임워크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자바 개발을 위한 프레임 워크로 종속 객체를 생성해주고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조립해주는 도구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특징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관점 지향</a:t>
            </a: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(AOP) 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프로그래밍을 위한 풍부한 지원</a:t>
            </a:r>
            <a:endParaRPr lang="en-US" altLang="ko-KR" sz="2400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어플리케이션 객체의 생명 주기와 설정을 포함하고 관리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1983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3) Spring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 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MVC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89" y="1371455"/>
            <a:ext cx="8643048" cy="51093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925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3) Spring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 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MVC – Example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" y="1364631"/>
            <a:ext cx="11938156" cy="52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06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3) Spring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 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MVC - Model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5" y="1546600"/>
            <a:ext cx="4207829" cy="40370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40" y="1546599"/>
            <a:ext cx="7215972" cy="4037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9074" y="5602213"/>
            <a:ext cx="151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VO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97874" y="5582757"/>
            <a:ext cx="274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Mapper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31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3) Spring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 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MVC - Model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01" y="1245022"/>
            <a:ext cx="5118797" cy="11314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95" y="2741294"/>
            <a:ext cx="7499407" cy="3581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0485" y="2330051"/>
            <a:ext cx="151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DAO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5203" y="6323100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Service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05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3) Spring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 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MVC - Controller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93" y="1564911"/>
            <a:ext cx="6782813" cy="44408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5202" y="6005776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Controller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07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3) Spring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 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MVC - View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321103"/>
            <a:ext cx="94107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8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211953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4) </a:t>
            </a:r>
            <a:r>
              <a:rPr lang="en-US" altLang="ko-KR" sz="2800" b="1" dirty="0" err="1" smtClean="0">
                <a:solidFill>
                  <a:srgbClr val="FFBF61"/>
                </a:solidFill>
                <a:latin typeface="+mn-ea"/>
              </a:rPr>
              <a:t>Javascript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 Library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204" y="2009208"/>
            <a:ext cx="11512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Javascript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자주 사용하는 </a:t>
            </a:r>
            <a:r>
              <a:rPr lang="ko-KR" altLang="en-US" sz="2400" dirty="0" err="1" smtClean="0">
                <a:solidFill>
                  <a:schemeClr val="bg1"/>
                </a:solidFill>
                <a:latin typeface="+mn-ea"/>
              </a:rPr>
              <a:t>로직을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 재사용할 수 있도록 고안된 소프트웨어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jQuery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DOM</a:t>
            </a:r>
            <a:r>
              <a:rPr lang="ko-KR" altLang="en-US" sz="2400" dirty="0" smtClean="0">
                <a:solidFill>
                  <a:schemeClr val="bg1"/>
                </a:solidFill>
                <a:latin typeface="+mn-ea"/>
              </a:rPr>
              <a:t>을 내부에 감추고 보다 쉽게 웹 페이지를 조작할 수 있도록 돕는 자바스크립트 라이브러리</a:t>
            </a:r>
            <a:endParaRPr lang="en-US" altLang="ko-KR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1574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1074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데이터베이스 설계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요구사항 정의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528637" y="1109082"/>
            <a:ext cx="1495035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83607"/>
              </p:ext>
            </p:extLst>
          </p:nvPr>
        </p:nvGraphicFramePr>
        <p:xfrm>
          <a:off x="528637" y="1628648"/>
          <a:ext cx="11134726" cy="4691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1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5101">
                  <a:extLst>
                    <a:ext uri="{9D8B030D-6E8A-4147-A177-3AD203B41FA5}">
                      <a16:colId xmlns:a16="http://schemas.microsoft.com/office/drawing/2014/main" val="2871120620"/>
                    </a:ext>
                  </a:extLst>
                </a:gridCol>
              </a:tblGrid>
              <a:tr h="9332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sign-01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비밀번호의 간단한 정보로 회원가입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22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sign-02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가입한 아이디와 비밀번호를 확인하여 로그인 진행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22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sign-03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가입한 정보 중 이메일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만 변경을 허용하며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외의 추가정보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직책 등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정보 수정을 통해서 기입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인사관리</a:t>
                      </a:r>
                      <a:r>
                        <a:rPr lang="en-US" altLang="ko-KR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2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sign-04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새로운 비밀번호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가입한 아이디와 이메일을 확인하여 새로운 비밀번호를 생성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730407"/>
                  </a:ext>
                </a:extLst>
              </a:tr>
              <a:tr h="93322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sign-05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회원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그룹회원을 통한 사원 전체 정보 수정 및 등록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718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32348" y="320802"/>
            <a:ext cx="1962756" cy="400110"/>
            <a:chOff x="133955" y="477585"/>
            <a:chExt cx="1962756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33955" y="477585"/>
              <a:ext cx="19627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9900"/>
                  </a:solidFill>
                  <a:latin typeface="+mn-ea"/>
                </a:rPr>
                <a:t>CONTENTS</a:t>
              </a:r>
              <a:endParaRPr lang="ko-KR" altLang="en-US" sz="2000" b="1" dirty="0">
                <a:solidFill>
                  <a:srgbClr val="FF9900"/>
                </a:solidFill>
                <a:latin typeface="+mn-ea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05769" y="877695"/>
              <a:ext cx="1619129" cy="0"/>
            </a:xfrm>
            <a:prstGeom prst="line">
              <a:avLst/>
            </a:prstGeom>
            <a:ln w="31750" cmpd="sng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2768068" y="1359059"/>
            <a:ext cx="6236366" cy="3496475"/>
            <a:chOff x="3263637" y="1328217"/>
            <a:chExt cx="6236366" cy="3496475"/>
          </a:xfrm>
        </p:grpSpPr>
        <p:sp>
          <p:nvSpPr>
            <p:cNvPr id="14" name="TextBox 13"/>
            <p:cNvSpPr txBox="1"/>
            <p:nvPr/>
          </p:nvSpPr>
          <p:spPr>
            <a:xfrm>
              <a:off x="3722393" y="1328217"/>
              <a:ext cx="5777610" cy="34163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개요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목표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일정관리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개발 환경</a:t>
              </a:r>
              <a:endParaRPr lang="en-US" altLang="ko-KR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데이터베이스 설계</a:t>
              </a:r>
              <a:endParaRPr lang="en-US" altLang="ko-KR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63637" y="1408372"/>
              <a:ext cx="838685" cy="34163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01</a:t>
              </a: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02</a:t>
              </a: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03</a:t>
              </a: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04</a:t>
              </a: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05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76071" y="2159061"/>
            <a:ext cx="6236366" cy="3496475"/>
            <a:chOff x="3263637" y="1328217"/>
            <a:chExt cx="6236366" cy="3496475"/>
          </a:xfrm>
        </p:grpSpPr>
        <p:sp>
          <p:nvSpPr>
            <p:cNvPr id="10" name="TextBox 9"/>
            <p:cNvSpPr txBox="1"/>
            <p:nvPr/>
          </p:nvSpPr>
          <p:spPr>
            <a:xfrm>
              <a:off x="3722393" y="1328217"/>
              <a:ext cx="5777610" cy="34163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화면 </a:t>
              </a: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설계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핵심 기술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화면 구현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개선 사항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향후 일정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63637" y="1408372"/>
              <a:ext cx="838685" cy="34163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06</a:t>
              </a: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07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08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09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  <a:p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10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846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645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28638" y="1046174"/>
            <a:ext cx="2755883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워크스페이스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150593"/>
              </p:ext>
            </p:extLst>
          </p:nvPr>
        </p:nvGraphicFramePr>
        <p:xfrm>
          <a:off x="528638" y="1573966"/>
          <a:ext cx="11134725" cy="4901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5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8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5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5297">
                  <a:extLst>
                    <a:ext uri="{9D8B030D-6E8A-4147-A177-3AD203B41FA5}">
                      <a16:colId xmlns:a16="http://schemas.microsoft.com/office/drawing/2014/main" val="3333191153"/>
                    </a:ext>
                  </a:extLst>
                </a:gridCol>
              </a:tblGrid>
              <a:tr h="163392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스페이스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workspace-01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워크스페이스를 생성하는 자가 초기 담당자가 되며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담당자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배정 예산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등을 설정함으로써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대단위 워크스페이스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선박수주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39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workspace-02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담당자로 등록된 사원만이 해당 워크스페이스의 수정 권한을 가지며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인원 등을 수정할 수 있다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392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workspace-03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담당자로 설정된 사원 들만이 최종 결재권을 가지며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결재를 통해서 워크스페이스의 작업을 완료할 수 있다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659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813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9111" y="694234"/>
            <a:ext cx="2140330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57970"/>
              </p:ext>
            </p:extLst>
          </p:nvPr>
        </p:nvGraphicFramePr>
        <p:xfrm>
          <a:off x="519111" y="1244183"/>
          <a:ext cx="10995569" cy="53650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2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9814">
                  <a:extLst>
                    <a:ext uri="{9D8B030D-6E8A-4147-A177-3AD203B41FA5}">
                      <a16:colId xmlns:a16="http://schemas.microsoft.com/office/drawing/2014/main" val="2631678226"/>
                    </a:ext>
                  </a:extLst>
                </a:gridCol>
              </a:tblGrid>
              <a:tr h="178835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project-01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상위 개념인 워크스페이스 내에 포함된 인원만이 프로젝트를 생성할 수 있으며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프로젝트를 생성하는 자가 최초 담당자로서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담당자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마감일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 인원 등을 설정할 수 있다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35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project-02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 담당자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(PM)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프로젝트 내의 임의 작업을 생성하고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사원을 배치할 수 있으며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예산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마감일 등을 수정할 수 있다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835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대 담당자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(PM)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만이 프로젝트의 상태를 변경할 수 있는 권한을 가진다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프로젝트의 상태는 진행중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등으로 나눌 수 있다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327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6051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9111" y="1039291"/>
            <a:ext cx="2140330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65845"/>
              </p:ext>
            </p:extLst>
          </p:nvPr>
        </p:nvGraphicFramePr>
        <p:xfrm>
          <a:off x="519111" y="1588957"/>
          <a:ext cx="11153778" cy="4939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3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1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755">
                  <a:extLst>
                    <a:ext uri="{9D8B030D-6E8A-4147-A177-3AD203B41FA5}">
                      <a16:colId xmlns:a16="http://schemas.microsoft.com/office/drawing/2014/main" val="2368890492"/>
                    </a:ext>
                  </a:extLst>
                </a:gridCol>
              </a:tblGrid>
              <a:tr h="12347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project-04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접근제어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프로젝트에 소속된 사원들 만이 프로젝트에 접근권한을 가지며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게스트 사원은 프로젝트를 조회할 수 있는 권한만을 가진다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77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Project-05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 화면은 </a:t>
                      </a:r>
                      <a:r>
                        <a:rPr lang="ko-KR" alt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칸반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보드 스타일로 구성되어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프로젝트와 업무를 한눈에 조회할 수 있도록 한다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77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project-06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Gantt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chart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생성된 작업 별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타임라인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간트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차트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통한 스케줄 관리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(50%)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772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project-07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프로젝트 채팅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프로젝트에 소속된 사원들 만이 이용할 수 있는 채팅 기능을 제공한다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진행 예정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(0%)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666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60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데이터베이스 설계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59440"/>
              </p:ext>
            </p:extLst>
          </p:nvPr>
        </p:nvGraphicFramePr>
        <p:xfrm>
          <a:off x="519112" y="1229195"/>
          <a:ext cx="11153776" cy="5297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5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65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4586">
                  <a:extLst>
                    <a:ext uri="{9D8B030D-6E8A-4147-A177-3AD203B41FA5}">
                      <a16:colId xmlns:a16="http://schemas.microsoft.com/office/drawing/2014/main" val="244864945"/>
                    </a:ext>
                  </a:extLst>
                </a:gridCol>
              </a:tblGrid>
              <a:tr h="176590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업무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Work-01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생성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프로젝트 담당자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(PM)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이 생성하며 작업자를 부여하거나</a:t>
                      </a:r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프로젝트 내 소속 사원들이 개인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작업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세부 작업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을 생성할 수 있다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완료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Work-02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수정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프로젝트 담당자 혹은 선임 담당자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 만이 시작일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마감일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예산 등의 수정 권한을 가질 수 있다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. (</a:t>
                      </a:r>
                      <a:r>
                        <a:rPr lang="ko-KR" altLang="en-US" sz="1600" baseline="0" dirty="0" smtClean="0">
                          <a:latin typeface="+mn-ea"/>
                          <a:ea typeface="+mn-ea"/>
                        </a:rPr>
                        <a:t>선임 담당자를 기입하지 않은 경우 워크를 생성한 사원이 권한을 가진다</a:t>
                      </a:r>
                      <a:r>
                        <a:rPr lang="en-US" altLang="ko-KR" sz="1600" baseline="0" dirty="0" smtClean="0">
                          <a:latin typeface="+mn-ea"/>
                          <a:ea typeface="+mn-ea"/>
                        </a:rPr>
                        <a:t>.)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완료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590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Work-03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태그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작업 생성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혹은 수정 시 태그를 생성하여 기입할 수 있으며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태그를 검색 혹은 통계에 활용한다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(85%)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9112" y="709629"/>
            <a:ext cx="1524776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업무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033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60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데이터베이스 설계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260240"/>
              </p:ext>
            </p:extLst>
          </p:nvPr>
        </p:nvGraphicFramePr>
        <p:xfrm>
          <a:off x="519112" y="1229195"/>
          <a:ext cx="11153776" cy="5297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1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9636">
                  <a:extLst>
                    <a:ext uri="{9D8B030D-6E8A-4147-A177-3AD203B41FA5}">
                      <a16:colId xmlns:a16="http://schemas.microsoft.com/office/drawing/2014/main" val="1544649011"/>
                    </a:ext>
                  </a:extLst>
                </a:gridCol>
              </a:tblGrid>
              <a:tr h="176590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업무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Work-04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첨부파일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세부 작업 별 파일 첨부 및 다운로드 기능과 작업에 대한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피드백을 목적으로 하는 댓글 기능 구현한다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(95%)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5908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Work-05</a:t>
                      </a:r>
                      <a:endParaRPr lang="en-US" altLang="ko-KR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TO-DO</a:t>
                      </a:r>
                    </a:p>
                    <a:p>
                      <a:pPr algn="ctr" fontAlgn="ctr"/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TO-DO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LIST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기능을 제공함으로써 자신에게 부여된 작업과 상태 별 작업들을 쉽게 확인할 수 있으며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상태를 손쉽게 변경할 수 있도록  한다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(85%)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5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Work-06</a:t>
                      </a:r>
                      <a:endParaRPr lang="en-US" altLang="ko-KR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상태변경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작업의 마감일 까지 업무를 마무리 하지 못할 경우 자동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“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자동 변경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 예정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(0%)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9739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9112" y="709629"/>
            <a:ext cx="1524776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업무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395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5" y="205001"/>
            <a:ext cx="5845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51690"/>
            <a:ext cx="2404826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통계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분석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00883"/>
              </p:ext>
            </p:extLst>
          </p:nvPr>
        </p:nvGraphicFramePr>
        <p:xfrm>
          <a:off x="482600" y="1271255"/>
          <a:ext cx="11153776" cy="542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4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4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094">
                  <a:extLst>
                    <a:ext uri="{9D8B030D-6E8A-4147-A177-3AD203B41FA5}">
                      <a16:colId xmlns:a16="http://schemas.microsoft.com/office/drawing/2014/main" val="2981357443"/>
                    </a:ext>
                  </a:extLst>
                </a:gridCol>
              </a:tblGrid>
              <a:tr h="18090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analytics-01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개인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endParaRPr lang="en-US" altLang="ko-KR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개인에게 배정된 업무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완료한 업무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 중인 업무에 대한 통계 데이터 산출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인사고과에 반영할 수 있는 자료로써 활용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 예정</a:t>
                      </a:r>
                      <a:endParaRPr lang="en-US" altLang="ko-KR" sz="1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(25%)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025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analytics-02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업무 분석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지연된 작업의 퍼센트를 프로젝트의 각 업무리스트에 마감이 없는 작업과 함께 표시함으로써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진행 상태를 확인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025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analytics-03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프로젝트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등록되어 있는 전체 프로젝트에 대한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가지 상태 별 통계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산출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미완료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453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5" y="205001"/>
            <a:ext cx="5845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요구사항 정의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51690"/>
            <a:ext cx="2404826" cy="51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통계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분석 관리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94171"/>
              </p:ext>
            </p:extLst>
          </p:nvPr>
        </p:nvGraphicFramePr>
        <p:xfrm>
          <a:off x="482600" y="1271255"/>
          <a:ext cx="11153776" cy="542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4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4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8212">
                  <a:extLst>
                    <a:ext uri="{9D8B030D-6E8A-4147-A177-3AD203B41FA5}">
                      <a16:colId xmlns:a16="http://schemas.microsoft.com/office/drawing/2014/main" val="3727045654"/>
                    </a:ext>
                  </a:extLst>
                </a:gridCol>
              </a:tblGrid>
              <a:tr h="18090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6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analytics-04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업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다운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현재 진행 중인 프로젝트의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업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완료된 업무의 총량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 다운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남은 업무의 총량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차트를 통해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 진행상황 및 완료 예정시간을 예측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 예정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(25%)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analytics-05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 비용관리 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워크스페이스 별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 별 배정된 예산과 사용된 예산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그래프로 확인할 수 있으며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통계를 통해 해당 프로젝트의 소요 비용을 예측할 수 있도록 한다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 예정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(15%)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717998"/>
                  </a:ext>
                </a:extLst>
              </a:tr>
              <a:tr h="1809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analytics-06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 인적 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자원관리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워크스페이스 별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프로젝트 별 배정된 사원들과 현재 배정되지 않은 사원들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마감 기한을 앞둔 사원들 등의 통계를 표출함으로써 효율적인 인적 자원관리를 돕는다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 예정</a:t>
                      </a:r>
                      <a:endParaRPr lang="en-US" altLang="ko-KR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30000"/>
                        </a:lnSpc>
                      </a:pP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(50%)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29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620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797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논리적 설계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74259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관계형 데이터 모델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34" y="1245022"/>
            <a:ext cx="8000557" cy="54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4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96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05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데이터베이스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설계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물리적 설계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74259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관계형 데이터 모델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821" y="1245022"/>
            <a:ext cx="7756358" cy="54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0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0" y="1175241"/>
            <a:ext cx="10303100" cy="5548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4450" y="648481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로그인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339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01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5466" y="694234"/>
            <a:ext cx="1117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BF61"/>
                </a:solidFill>
                <a:latin typeface="+mn-ea"/>
              </a:rPr>
              <a:t>PMBOK(Project Management Body of Knowledge)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미국 프로젝트 관리 협회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(PMI)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정한 프로젝트 관리를 수행하는데 필요한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가지 기본 지식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직사각형 30"/>
          <p:cNvSpPr/>
          <p:nvPr/>
        </p:nvSpPr>
        <p:spPr>
          <a:xfrm>
            <a:off x="5413628" y="3558061"/>
            <a:ext cx="1364744" cy="10376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 smtClean="0"/>
              <a:t>프로젝트 관리</a:t>
            </a:r>
            <a:endParaRPr lang="ko-KR" altLang="en-US" sz="2000" b="1" i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7242" y="1875964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통합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70456" y="2887122"/>
            <a:ext cx="2684166" cy="116616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프로젝트 계획 개발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프로젝트 계획 실행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통합된 변경 통제</a:t>
            </a:r>
            <a:endParaRPr lang="en-US" altLang="ko-KR" dirty="0" smtClean="0"/>
          </a:p>
        </p:txBody>
      </p:sp>
      <p:cxnSp>
        <p:nvCxnSpPr>
          <p:cNvPr id="34" name="꺾인 연결선 33"/>
          <p:cNvCxnSpPr>
            <a:stCxn id="32" idx="2"/>
            <a:endCxn id="33" idx="0"/>
          </p:cNvCxnSpPr>
          <p:nvPr/>
        </p:nvCxnSpPr>
        <p:spPr>
          <a:xfrm rot="16200000" flipH="1">
            <a:off x="2205070" y="2279653"/>
            <a:ext cx="577082" cy="637856"/>
          </a:xfrm>
          <a:prstGeom prst="bentConnector3">
            <a:avLst>
              <a:gd name="adj1" fmla="val 50000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8019390" y="1777457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범위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44923" y="1673118"/>
            <a:ext cx="2684166" cy="162294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착수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범위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범위 정의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범위 검증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범위 변경 통제</a:t>
            </a:r>
            <a:endParaRPr lang="en-US" altLang="ko-KR" dirty="0" smtClean="0"/>
          </a:p>
        </p:txBody>
      </p:sp>
      <p:cxnSp>
        <p:nvCxnSpPr>
          <p:cNvPr id="37" name="꺾인 연결선 36"/>
          <p:cNvCxnSpPr>
            <a:stCxn id="35" idx="2"/>
            <a:endCxn id="36" idx="3"/>
          </p:cNvCxnSpPr>
          <p:nvPr/>
        </p:nvCxnSpPr>
        <p:spPr>
          <a:xfrm rot="5400000">
            <a:off x="8261432" y="1379190"/>
            <a:ext cx="273056" cy="1937742"/>
          </a:xfrm>
          <a:prstGeom prst="bentConnector2">
            <a:avLst/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9187555" y="2741665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일정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652047" y="3811143"/>
            <a:ext cx="2684166" cy="161475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작업 정의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작업 순서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작업 기간 산정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일정 개발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일정 통제</a:t>
            </a:r>
            <a:endParaRPr lang="en-US" altLang="ko-KR" dirty="0" smtClean="0"/>
          </a:p>
        </p:txBody>
      </p:sp>
      <p:cxnSp>
        <p:nvCxnSpPr>
          <p:cNvPr id="40" name="꺾인 연결선 39"/>
          <p:cNvCxnSpPr>
            <a:stCxn id="38" idx="2"/>
            <a:endCxn id="39" idx="0"/>
          </p:cNvCxnSpPr>
          <p:nvPr/>
        </p:nvCxnSpPr>
        <p:spPr>
          <a:xfrm rot="5400000">
            <a:off x="9446862" y="2723009"/>
            <a:ext cx="635402" cy="1540866"/>
          </a:xfrm>
          <a:prstGeom prst="bentConnector3">
            <a:avLst>
              <a:gd name="adj1" fmla="val 50000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422898" y="6201530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비용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8343" y="4268128"/>
            <a:ext cx="2684166" cy="130101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자원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비용 산정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비용 예산 수립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비용 통제</a:t>
            </a:r>
            <a:endParaRPr lang="en-US" altLang="ko-KR" dirty="0" smtClean="0"/>
          </a:p>
        </p:txBody>
      </p:sp>
      <p:cxnSp>
        <p:nvCxnSpPr>
          <p:cNvPr id="43" name="꺾인 연결선 42"/>
          <p:cNvCxnSpPr>
            <a:stCxn id="41" idx="0"/>
            <a:endCxn id="42" idx="2"/>
          </p:cNvCxnSpPr>
          <p:nvPr/>
        </p:nvCxnSpPr>
        <p:spPr>
          <a:xfrm rot="16200000" flipV="1">
            <a:off x="2159190" y="5590380"/>
            <a:ext cx="632386" cy="589913"/>
          </a:xfrm>
          <a:prstGeom prst="bentConnector3">
            <a:avLst>
              <a:gd name="adj1" fmla="val 50000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7702577" y="5641320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품질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89173" y="4881811"/>
            <a:ext cx="2684166" cy="110333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품질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품질 보증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품질 통제</a:t>
            </a:r>
            <a:endParaRPr lang="en-US" altLang="ko-KR" dirty="0" smtClean="0"/>
          </a:p>
        </p:txBody>
      </p:sp>
      <p:cxnSp>
        <p:nvCxnSpPr>
          <p:cNvPr id="46" name="꺾인 연결선 45"/>
          <p:cNvCxnSpPr>
            <a:stCxn id="44" idx="2"/>
            <a:endCxn id="45" idx="2"/>
          </p:cNvCxnSpPr>
          <p:nvPr/>
        </p:nvCxnSpPr>
        <p:spPr>
          <a:xfrm rot="5400000" flipH="1">
            <a:off x="7395513" y="4420891"/>
            <a:ext cx="90248" cy="3218762"/>
          </a:xfrm>
          <a:prstGeom prst="bentConnector3">
            <a:avLst>
              <a:gd name="adj1" fmla="val -133317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19847" y="1777457"/>
            <a:ext cx="2931268" cy="628517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099200" y="2661000"/>
            <a:ext cx="2871590" cy="606286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304704" y="6104309"/>
            <a:ext cx="2931268" cy="628517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57068" y="6292723"/>
            <a:ext cx="1722163" cy="363605"/>
          </a:xfrm>
          <a:prstGeom prst="rect">
            <a:avLst/>
          </a:prstGeom>
          <a:noFill/>
          <a:ln w="38100">
            <a:solidFill>
              <a:srgbClr val="FF5D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14338" y="6291769"/>
            <a:ext cx="246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: </a:t>
            </a:r>
            <a:r>
              <a:rPr lang="ko-KR" altLang="en-US" b="1" dirty="0" smtClean="0">
                <a:solidFill>
                  <a:srgbClr val="FF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진행 사항</a:t>
            </a:r>
            <a:endParaRPr lang="ko-KR" altLang="en-US" b="1" dirty="0">
              <a:solidFill>
                <a:srgbClr val="FF5D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9926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5" grpId="0" animBg="1"/>
      <p:bldP spid="2" grpId="0" animBg="1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44450" y="648481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회원가입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40" y="1171701"/>
            <a:ext cx="10429875" cy="54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84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44450" y="648481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rgbClr val="FFBF61"/>
                </a:solidFill>
                <a:latin typeface="+mn-ea"/>
              </a:rPr>
              <a:t>비밀번호 </a:t>
            </a:r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찾기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53" y="1126347"/>
            <a:ext cx="10262070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42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44450" y="648481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새로운 비밀번호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50" y="1171701"/>
            <a:ext cx="10336979" cy="54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22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38732" y="764832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프로젝트 생성 및 관리 페이지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(Kanban Board)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/>
          <a:stretch/>
        </p:blipFill>
        <p:spPr>
          <a:xfrm>
            <a:off x="338732" y="1261641"/>
            <a:ext cx="11587561" cy="54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65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57159" y="776316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개인 작업 생성 및 관리 페이지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4"/>
          <a:stretch/>
        </p:blipFill>
        <p:spPr>
          <a:xfrm>
            <a:off x="357159" y="1299536"/>
            <a:ext cx="11550708" cy="53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08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634865" y="606268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작업 구별을 위한 태그 설정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65" y="1129488"/>
            <a:ext cx="4995296" cy="55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77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04767" y="712920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프로젝트 일정 관리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(Gantt Chart)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/>
          <a:stretch/>
        </p:blipFill>
        <p:spPr>
          <a:xfrm>
            <a:off x="304767" y="1227914"/>
            <a:ext cx="11655491" cy="54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55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90635" y="633895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프로젝트 현황 관리</a:t>
            </a:r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(Dash Board)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54" y="1110146"/>
            <a:ext cx="9969117" cy="56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06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06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287689" y="605658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BF61"/>
                </a:solidFill>
                <a:latin typeface="+mn-ea"/>
              </a:rPr>
              <a:t>프로젝트 분석 페이지</a:t>
            </a:r>
            <a:endParaRPr lang="en-US" altLang="ko-KR" sz="2800" b="1" dirty="0">
              <a:solidFill>
                <a:srgbClr val="FFBF6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89" y="1129488"/>
            <a:ext cx="9689647" cy="55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8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07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핵심 기술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1752197" y="1107948"/>
            <a:ext cx="3884106" cy="4468393"/>
            <a:chOff x="331979" y="-557625"/>
            <a:chExt cx="2813091" cy="3941169"/>
          </a:xfrm>
        </p:grpSpPr>
        <p:sp>
          <p:nvSpPr>
            <p:cNvPr id="9" name="직사각형 8"/>
            <p:cNvSpPr/>
            <p:nvPr/>
          </p:nvSpPr>
          <p:spPr>
            <a:xfrm>
              <a:off x="331979" y="-157514"/>
              <a:ext cx="2813091" cy="354105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Chart.js</a:t>
              </a: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 err="1" smtClean="0">
                  <a:latin typeface="+mn-ea"/>
                </a:rPr>
                <a:t>Jstree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 err="1" smtClean="0">
                  <a:latin typeface="+mn-ea"/>
                </a:rPr>
                <a:t>Bpopup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Frappe Gantt</a:t>
              </a: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 err="1" smtClean="0">
                  <a:latin typeface="+mn-ea"/>
                </a:rPr>
                <a:t>Datatable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 err="1">
                  <a:latin typeface="+mn-ea"/>
                </a:rPr>
                <a:t>f</a:t>
              </a:r>
              <a:r>
                <a:rPr lang="en-US" altLang="ko-KR" sz="2000" dirty="0" err="1" smtClean="0">
                  <a:latin typeface="+mn-ea"/>
                </a:rPr>
                <a:t>ontawesome</a:t>
              </a:r>
              <a:endParaRPr lang="en-US" altLang="ko-KR" sz="2000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979" y="-557625"/>
              <a:ext cx="2696607" cy="41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Plug in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66539" y="1107948"/>
            <a:ext cx="3884106" cy="4468393"/>
            <a:chOff x="331979" y="129893"/>
            <a:chExt cx="2813091" cy="3941169"/>
          </a:xfrm>
        </p:grpSpPr>
        <p:sp>
          <p:nvSpPr>
            <p:cNvPr id="13" name="직사각형 12"/>
            <p:cNvSpPr/>
            <p:nvPr/>
          </p:nvSpPr>
          <p:spPr>
            <a:xfrm>
              <a:off x="331979" y="530004"/>
              <a:ext cx="2813091" cy="354105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Ajax</a:t>
              </a:r>
            </a:p>
            <a:p>
              <a:pPr marL="342900" indent="-342900">
                <a:buAutoNum type="arabicPeriod"/>
              </a:pPr>
              <a:endParaRPr lang="en-US" altLang="ko-KR" sz="2000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dirty="0" smtClean="0">
                  <a:latin typeface="+mn-ea"/>
                </a:rPr>
                <a:t>파일 업</a:t>
              </a:r>
              <a:r>
                <a:rPr lang="en-US" altLang="ko-KR" sz="2000" dirty="0" smtClean="0">
                  <a:latin typeface="+mn-ea"/>
                </a:rPr>
                <a:t>/</a:t>
              </a:r>
              <a:r>
                <a:rPr lang="ko-KR" altLang="en-US" sz="2000" dirty="0" smtClean="0">
                  <a:latin typeface="+mn-ea"/>
                </a:rPr>
                <a:t>다운</a:t>
              </a:r>
              <a:endParaRPr lang="en-US" altLang="ko-KR" sz="2000" dirty="0" smtClean="0">
                <a:latin typeface="+mn-ea"/>
              </a:endParaRPr>
            </a:p>
            <a:p>
              <a:endParaRPr lang="en-US" altLang="ko-KR" sz="2000" dirty="0" smtClean="0">
                <a:latin typeface="+mn-ea"/>
              </a:endParaRPr>
            </a:p>
            <a:p>
              <a:pPr lvl="1"/>
              <a:r>
                <a:rPr lang="en-US" altLang="ko-KR" sz="2000" dirty="0" smtClean="0">
                  <a:latin typeface="+mn-ea"/>
                </a:rPr>
                <a:t>&lt; </a:t>
              </a:r>
              <a:r>
                <a:rPr lang="ko-KR" altLang="en-US" sz="2000" dirty="0" smtClean="0">
                  <a:latin typeface="+mn-ea"/>
                </a:rPr>
                <a:t>예정 </a:t>
              </a:r>
              <a:r>
                <a:rPr lang="en-US" altLang="ko-KR" sz="2000" dirty="0" smtClean="0">
                  <a:latin typeface="+mn-ea"/>
                </a:rPr>
                <a:t>&gt;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Web socket </a:t>
              </a:r>
              <a:r>
                <a:rPr lang="ko-KR" altLang="en-US" sz="2000" dirty="0" smtClean="0">
                  <a:latin typeface="+mn-ea"/>
                </a:rPr>
                <a:t>통신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dirty="0" smtClean="0">
                  <a:latin typeface="+mn-ea"/>
                </a:rPr>
                <a:t>다국어 처리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dirty="0" smtClean="0">
                  <a:latin typeface="+mn-ea"/>
                </a:rPr>
                <a:t>엑셀 및 </a:t>
              </a:r>
              <a:r>
                <a:rPr lang="en-US" altLang="ko-KR" sz="2000" dirty="0" smtClean="0">
                  <a:latin typeface="+mn-ea"/>
                </a:rPr>
                <a:t>PDF </a:t>
              </a:r>
              <a:r>
                <a:rPr lang="ko-KR" altLang="en-US" sz="2000" dirty="0" smtClean="0">
                  <a:latin typeface="+mn-ea"/>
                </a:rPr>
                <a:t>다운로드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dirty="0" smtClean="0">
                  <a:latin typeface="+mn-ea"/>
                </a:rPr>
                <a:t>메일 발송</a:t>
              </a:r>
              <a:endParaRPr lang="en-US" altLang="ko-KR" sz="2000" dirty="0" smtClean="0">
                <a:latin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979" y="129893"/>
              <a:ext cx="2696607" cy="352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i="1" dirty="0" smtClean="0">
                  <a:solidFill>
                    <a:schemeClr val="bg1"/>
                  </a:solidFill>
                  <a:latin typeface="+mn-ea"/>
                </a:rPr>
                <a:t>사용 기술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75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01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5466" y="694234"/>
            <a:ext cx="1117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BF61"/>
                </a:solidFill>
                <a:latin typeface="+mn-ea"/>
              </a:rPr>
              <a:t>PMBOK(Project Management Body of Knowledge)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미국 프로젝트 관리 협회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(PMI)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에서 정한 프로젝트 관리를 수행하는데 필요한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가지 기본 지식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모서리가 둥근 직사각형 21"/>
          <p:cNvSpPr/>
          <p:nvPr/>
        </p:nvSpPr>
        <p:spPr>
          <a:xfrm>
            <a:off x="322799" y="1776529"/>
            <a:ext cx="3327380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인적 자원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86771" y="2738851"/>
            <a:ext cx="2684166" cy="110333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조직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팀 확보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팀 개발</a:t>
            </a:r>
            <a:endParaRPr lang="en-US" altLang="ko-KR" dirty="0" smtClean="0"/>
          </a:p>
        </p:txBody>
      </p:sp>
      <p:cxnSp>
        <p:nvCxnSpPr>
          <p:cNvPr id="24" name="꺾인 연결선 23"/>
          <p:cNvCxnSpPr>
            <a:stCxn id="22" idx="2"/>
            <a:endCxn id="23" idx="0"/>
          </p:cNvCxnSpPr>
          <p:nvPr/>
        </p:nvCxnSpPr>
        <p:spPr>
          <a:xfrm rot="16200000" flipH="1">
            <a:off x="2093548" y="2103545"/>
            <a:ext cx="528246" cy="742365"/>
          </a:xfrm>
          <a:prstGeom prst="bentConnector3">
            <a:avLst>
              <a:gd name="adj1" fmla="val 50000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8234347" y="1691568"/>
            <a:ext cx="3072568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의사소통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49088" y="2020123"/>
            <a:ext cx="2684166" cy="135874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의사소통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정보 배포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성과 보고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관리 종료</a:t>
            </a:r>
            <a:endParaRPr lang="en-US" altLang="ko-KR" dirty="0" smtClean="0"/>
          </a:p>
        </p:txBody>
      </p:sp>
      <p:cxnSp>
        <p:nvCxnSpPr>
          <p:cNvPr id="27" name="꺾인 연결선 26"/>
          <p:cNvCxnSpPr>
            <a:stCxn id="25" idx="2"/>
            <a:endCxn id="26" idx="0"/>
          </p:cNvCxnSpPr>
          <p:nvPr/>
        </p:nvCxnSpPr>
        <p:spPr>
          <a:xfrm rot="5400000" flipH="1">
            <a:off x="7878140" y="233154"/>
            <a:ext cx="105521" cy="3679460"/>
          </a:xfrm>
          <a:prstGeom prst="bentConnector5">
            <a:avLst>
              <a:gd name="adj1" fmla="val -216639"/>
              <a:gd name="adj2" fmla="val 52639"/>
              <a:gd name="adj3" fmla="val 316639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4452883" y="5857915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위험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62084" y="4422281"/>
            <a:ext cx="2940767" cy="198024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위험 관리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위험 식별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정상적 위험 분석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정량적 위험 분석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위험 대응 계획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위험 모니터링 및 통제</a:t>
            </a:r>
            <a:endParaRPr lang="en-US" altLang="ko-KR" dirty="0" smtClean="0"/>
          </a:p>
        </p:txBody>
      </p:sp>
      <p:cxnSp>
        <p:nvCxnSpPr>
          <p:cNvPr id="47" name="꺾인 연결선 46"/>
          <p:cNvCxnSpPr>
            <a:stCxn id="28" idx="0"/>
            <a:endCxn id="29" idx="3"/>
          </p:cNvCxnSpPr>
          <p:nvPr/>
        </p:nvCxnSpPr>
        <p:spPr>
          <a:xfrm rot="16200000" flipV="1">
            <a:off x="4578832" y="4636422"/>
            <a:ext cx="445512" cy="1997473"/>
          </a:xfrm>
          <a:prstGeom prst="bentConnector2">
            <a:avLst/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8713239" y="2994924"/>
            <a:ext cx="2694881" cy="43407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</a:rPr>
              <a:t>프로젝트 조달 관리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590993" y="4033012"/>
            <a:ext cx="2940767" cy="198024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/>
              <a:t>조달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공급자 유치 기획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공급자 유치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공급자 선정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계약 관리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계약 종료</a:t>
            </a:r>
            <a:endParaRPr lang="en-US" altLang="ko-KR" dirty="0" smtClean="0"/>
          </a:p>
        </p:txBody>
      </p:sp>
      <p:cxnSp>
        <p:nvCxnSpPr>
          <p:cNvPr id="51" name="꺾인 연결선 50"/>
          <p:cNvCxnSpPr>
            <a:stCxn id="49" idx="2"/>
            <a:endCxn id="50" idx="1"/>
          </p:cNvCxnSpPr>
          <p:nvPr/>
        </p:nvCxnSpPr>
        <p:spPr>
          <a:xfrm rot="5400000">
            <a:off x="8528770" y="3491224"/>
            <a:ext cx="1594134" cy="1469687"/>
          </a:xfrm>
          <a:prstGeom prst="bentConnector4">
            <a:avLst>
              <a:gd name="adj1" fmla="val 18945"/>
              <a:gd name="adj2" fmla="val 115554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12280" y="1679308"/>
            <a:ext cx="3548416" cy="628517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3141" y="1594347"/>
            <a:ext cx="3274979" cy="628517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352343" y="5760694"/>
            <a:ext cx="2895959" cy="628517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5413628" y="3558061"/>
            <a:ext cx="1364744" cy="10376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 smtClean="0"/>
              <a:t>프로젝트 관리</a:t>
            </a:r>
            <a:endParaRPr lang="ko-KR" altLang="en-US" sz="2000" b="1" i="1" dirty="0"/>
          </a:p>
        </p:txBody>
      </p:sp>
      <p:sp>
        <p:nvSpPr>
          <p:cNvPr id="32" name="직사각형 31"/>
          <p:cNvSpPr/>
          <p:nvPr/>
        </p:nvSpPr>
        <p:spPr>
          <a:xfrm>
            <a:off x="8057068" y="6292723"/>
            <a:ext cx="1722163" cy="363605"/>
          </a:xfrm>
          <a:prstGeom prst="rect">
            <a:avLst/>
          </a:prstGeom>
          <a:noFill/>
          <a:ln w="38100">
            <a:solidFill>
              <a:srgbClr val="FF5D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814338" y="6291769"/>
            <a:ext cx="246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: </a:t>
            </a:r>
            <a:r>
              <a:rPr lang="ko-KR" altLang="en-US" b="1" dirty="0" smtClean="0">
                <a:solidFill>
                  <a:srgbClr val="FF5D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진행 사항</a:t>
            </a:r>
            <a:endParaRPr lang="ko-KR" altLang="en-US" b="1" dirty="0">
              <a:solidFill>
                <a:srgbClr val="FF5D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366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49" grpId="0" animBg="1"/>
      <p:bldP spid="50" grpId="0" animBg="1"/>
      <p:bldP spid="19" grpId="0" animBg="1"/>
      <p:bldP spid="20" grpId="0" animBg="1"/>
      <p:bldP spid="21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755203" y="6224994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28" y="777011"/>
            <a:ext cx="8844743" cy="54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2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856056"/>
            <a:ext cx="10010775" cy="53911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55203" y="6323100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로그인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77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755202" y="6191333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비밀번호 찾기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981158"/>
            <a:ext cx="99726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2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759195" y="6092267"/>
            <a:ext cx="4673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새로운 비밀번호 설정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942183"/>
            <a:ext cx="99631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63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755203" y="6323100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Workspace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4" y="856056"/>
            <a:ext cx="9801850" cy="54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04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140481" y="6366355"/>
            <a:ext cx="398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프로젝트 리스트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26" y="826076"/>
            <a:ext cx="10403174" cy="55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570629" y="6225417"/>
            <a:ext cx="3474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새로운 작업 추가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1" y="1059993"/>
            <a:ext cx="5885935" cy="51182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475" y="1855267"/>
            <a:ext cx="4736187" cy="31474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3049" y="1457630"/>
            <a:ext cx="5338045" cy="4322930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3" idx="0"/>
            <a:endCxn id="2" idx="0"/>
          </p:cNvCxnSpPr>
          <p:nvPr/>
        </p:nvCxnSpPr>
        <p:spPr>
          <a:xfrm rot="16200000" flipH="1">
            <a:off x="6121001" y="-1381300"/>
            <a:ext cx="397637" cy="6075497"/>
          </a:xfrm>
          <a:prstGeom prst="bentConnector3">
            <a:avLst>
              <a:gd name="adj1" fmla="val -196973"/>
            </a:avLst>
          </a:prstGeom>
          <a:ln w="57150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870278" y="1902487"/>
            <a:ext cx="1858780" cy="2503358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585" y="1161645"/>
            <a:ext cx="5705475" cy="4914900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12" idx="2"/>
            <a:endCxn id="9" idx="2"/>
          </p:cNvCxnSpPr>
          <p:nvPr/>
        </p:nvCxnSpPr>
        <p:spPr>
          <a:xfrm rot="16200000" flipH="1">
            <a:off x="6168645" y="3036867"/>
            <a:ext cx="1670700" cy="4408655"/>
          </a:xfrm>
          <a:prstGeom prst="bentConnector3">
            <a:avLst>
              <a:gd name="adj1" fmla="val 128936"/>
            </a:avLst>
          </a:prstGeom>
          <a:ln w="57150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23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684420" y="6396335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내용 수정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85" y="844275"/>
            <a:ext cx="5244063" cy="55520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18" y="1275686"/>
            <a:ext cx="5877812" cy="4306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14227" y="5582314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접근 제어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00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429410" y="5666875"/>
            <a:ext cx="533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Dash Board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17" y="1725780"/>
            <a:ext cx="11141365" cy="39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35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429411" y="6281656"/>
            <a:ext cx="533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Dash Board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10" y="754399"/>
            <a:ext cx="7570380" cy="55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58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01 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개요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5466" y="694234"/>
            <a:ext cx="11171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BF61"/>
                </a:solidFill>
                <a:latin typeface="+mn-ea"/>
              </a:rPr>
              <a:t>PMS(Project Management System)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모서리가 둥근 직사각형 18"/>
          <p:cNvSpPr/>
          <p:nvPr/>
        </p:nvSpPr>
        <p:spPr>
          <a:xfrm>
            <a:off x="1180264" y="4279438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계약관리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20" name="꺾인 연결선 19"/>
          <p:cNvCxnSpPr>
            <a:stCxn id="19" idx="0"/>
            <a:endCxn id="36" idx="1"/>
          </p:cNvCxnSpPr>
          <p:nvPr/>
        </p:nvCxnSpPr>
        <p:spPr>
          <a:xfrm rot="16200000" flipH="1">
            <a:off x="2012480" y="4083866"/>
            <a:ext cx="588947" cy="980091"/>
          </a:xfrm>
          <a:prstGeom prst="bentConnector4">
            <a:avLst>
              <a:gd name="adj1" fmla="val -38815"/>
              <a:gd name="adj2" fmla="val 82479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534316" y="3645664"/>
            <a:ext cx="1584789" cy="540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일정관리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31" name="꺾인 연결선 30"/>
          <p:cNvCxnSpPr>
            <a:stCxn id="21" idx="2"/>
            <a:endCxn id="39" idx="3"/>
          </p:cNvCxnSpPr>
          <p:nvPr/>
        </p:nvCxnSpPr>
        <p:spPr>
          <a:xfrm rot="5400000" flipH="1">
            <a:off x="4436664" y="3295618"/>
            <a:ext cx="1185533" cy="594560"/>
          </a:xfrm>
          <a:prstGeom prst="bentConnector4">
            <a:avLst>
              <a:gd name="adj1" fmla="val -19282"/>
              <a:gd name="adj2" fmla="val -171723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7171489" y="2729209"/>
            <a:ext cx="1601036" cy="54184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손익관리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3" name="꺾인 연결선 32"/>
          <p:cNvCxnSpPr>
            <a:stCxn id="32" idx="2"/>
            <a:endCxn id="42" idx="1"/>
          </p:cNvCxnSpPr>
          <p:nvPr/>
        </p:nvCxnSpPr>
        <p:spPr>
          <a:xfrm rot="5400000" flipH="1" flipV="1">
            <a:off x="8220859" y="2124495"/>
            <a:ext cx="897706" cy="1395411"/>
          </a:xfrm>
          <a:prstGeom prst="bentConnector4">
            <a:avLst>
              <a:gd name="adj1" fmla="val -25465"/>
              <a:gd name="adj2" fmla="val 78684"/>
            </a:avLst>
          </a:prstGeom>
          <a:ln w="3175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797000" y="4364913"/>
            <a:ext cx="1085850" cy="976414"/>
            <a:chOff x="2797000" y="4364913"/>
            <a:chExt cx="1085850" cy="976414"/>
          </a:xfrm>
        </p:grpSpPr>
        <p:sp>
          <p:nvSpPr>
            <p:cNvPr id="35" name="직사각형 34"/>
            <p:cNvSpPr/>
            <p:nvPr/>
          </p:nvSpPr>
          <p:spPr>
            <a:xfrm>
              <a:off x="2886100" y="4364913"/>
              <a:ext cx="821777" cy="9764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계약관리</a:t>
              </a:r>
              <a:endParaRPr lang="en-US" altLang="ko-KR" sz="1050" b="1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시간계</a:t>
              </a:r>
              <a:r>
                <a:rPr lang="ko-KR" altLang="en-US" sz="105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획</a:t>
              </a:r>
              <a:endParaRPr lang="en-US" altLang="ko-KR" sz="105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97000" y="4401660"/>
              <a:ext cx="1085850" cy="93345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93962" y="2533406"/>
            <a:ext cx="1538189" cy="976414"/>
            <a:chOff x="3193962" y="2533406"/>
            <a:chExt cx="1538189" cy="976414"/>
          </a:xfrm>
        </p:grpSpPr>
        <p:sp>
          <p:nvSpPr>
            <p:cNvPr id="38" name="직사각형 37"/>
            <p:cNvSpPr/>
            <p:nvPr/>
          </p:nvSpPr>
          <p:spPr>
            <a:xfrm>
              <a:off x="3243065" y="2533406"/>
              <a:ext cx="1370104" cy="9764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chemeClr val="bg1"/>
                  </a:solidFill>
                </a:rPr>
                <a:t>Time 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입력</a:t>
              </a:r>
              <a:r>
                <a:rPr lang="en-US" altLang="ko-KR" sz="1050" b="1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승인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/>
                  </a:solidFill>
                </a:rPr>
                <a:t>인</a:t>
              </a:r>
              <a:r>
                <a:rPr lang="ko-KR" altLang="en-US" sz="1050" b="1" dirty="0" err="1">
                  <a:solidFill>
                    <a:schemeClr val="bg1"/>
                  </a:solidFill>
                </a:rPr>
                <a:t>원</a:t>
              </a:r>
              <a:r>
                <a:rPr lang="ko-KR" altLang="en-US" sz="1050" b="1" dirty="0" err="1" smtClean="0">
                  <a:solidFill>
                    <a:schemeClr val="bg1"/>
                  </a:solidFill>
                </a:rPr>
                <a:t>별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 smtClean="0">
                  <a:solidFill>
                    <a:schemeClr val="bg1"/>
                  </a:solidFill>
                </a:rPr>
                <a:t>TimeLine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/>
                  </a:solidFill>
                </a:rPr>
                <a:t>계약별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 err="1" smtClean="0">
                  <a:solidFill>
                    <a:schemeClr val="bg1"/>
                  </a:solidFill>
                </a:rPr>
                <a:t>TimeLime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193962" y="2533406"/>
              <a:ext cx="1538189" cy="93345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243592" y="1906623"/>
            <a:ext cx="1209676" cy="1044314"/>
            <a:chOff x="9243592" y="1906623"/>
            <a:chExt cx="1209676" cy="1044314"/>
          </a:xfrm>
        </p:grpSpPr>
        <p:sp>
          <p:nvSpPr>
            <p:cNvPr id="41" name="직사각형 40"/>
            <p:cNvSpPr/>
            <p:nvPr/>
          </p:nvSpPr>
          <p:spPr>
            <a:xfrm>
              <a:off x="9243592" y="1974523"/>
              <a:ext cx="1075906" cy="9764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/>
                  </a:solidFill>
                </a:rPr>
                <a:t>손익계산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/>
                  </a:solidFill>
                </a:rPr>
                <a:t>팀별</a:t>
              </a:r>
              <a:r>
                <a:rPr lang="en-US" altLang="ko-KR" sz="1050" b="1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 err="1" smtClean="0">
                  <a:solidFill>
                    <a:schemeClr val="bg1"/>
                  </a:solidFill>
                </a:rPr>
                <a:t>계약별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/>
                  </a:solidFill>
                </a:rPr>
                <a:t>파트너별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algn="r">
                <a:lnSpc>
                  <a:spcPct val="150000"/>
                </a:lnSpc>
              </a:pP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9367418" y="1906623"/>
              <a:ext cx="1085850" cy="93345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029430" y="2750413"/>
            <a:ext cx="2104380" cy="16000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 smtClean="0"/>
              <a:t>효율적인 </a:t>
            </a:r>
            <a:endParaRPr lang="en-US" altLang="ko-KR" sz="2000" b="1" i="1" dirty="0" smtClean="0"/>
          </a:p>
          <a:p>
            <a:pPr algn="ctr">
              <a:lnSpc>
                <a:spcPct val="200000"/>
              </a:lnSpc>
            </a:pPr>
            <a:r>
              <a:rPr lang="ko-KR" altLang="en-US" sz="2000" b="1" i="1" dirty="0" smtClean="0"/>
              <a:t>작업관리</a:t>
            </a:r>
            <a:endParaRPr lang="ko-KR" altLang="en-US" sz="2000" b="1" i="1" dirty="0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5" y="1522279"/>
            <a:ext cx="10229849" cy="478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40" y="1522279"/>
            <a:ext cx="10436330" cy="478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7973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15508 -0.3631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-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2" grpId="0" animBg="1"/>
      <p:bldP spid="43" grpId="0" animBg="1"/>
      <p:bldP spid="43" grpId="1" animBg="1"/>
      <p:bldP spid="43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465923" y="6281656"/>
            <a:ext cx="533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Dash Board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85" y="856056"/>
            <a:ext cx="7731856" cy="54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3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465923" y="6281656"/>
            <a:ext cx="533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Financial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96" y="761361"/>
            <a:ext cx="8343633" cy="54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7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022543" y="6372737"/>
            <a:ext cx="421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Time Line(Gantt Chart)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3" y="856056"/>
            <a:ext cx="10461399" cy="55166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34402"/>
          </a:xfrm>
          <a:prstGeom prst="rect">
            <a:avLst/>
          </a:prstGeom>
          <a:solidFill>
            <a:srgbClr val="AEAEA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4" y="2507196"/>
            <a:ext cx="4329280" cy="22144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752" y="1364924"/>
            <a:ext cx="6443359" cy="45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83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695045" y="5908972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인적 자원 현황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1117897"/>
            <a:ext cx="106775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90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755202" y="5266533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인사관리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1723233"/>
            <a:ext cx="107156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1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755203" y="6323100"/>
            <a:ext cx="26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&lt; To Do List &gt;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31" y="798966"/>
            <a:ext cx="9720763" cy="55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8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52" y="856056"/>
            <a:ext cx="5848648" cy="58070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7352" y="4969042"/>
            <a:ext cx="3735101" cy="517358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43" y="1135566"/>
            <a:ext cx="5371969" cy="1951952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6" idx="3"/>
            <a:endCxn id="7" idx="1"/>
          </p:cNvCxnSpPr>
          <p:nvPr/>
        </p:nvCxnSpPr>
        <p:spPr>
          <a:xfrm flipV="1">
            <a:off x="3982453" y="2111542"/>
            <a:ext cx="2622890" cy="3116179"/>
          </a:xfrm>
          <a:prstGeom prst="bentConnector3">
            <a:avLst/>
          </a:prstGeom>
          <a:ln w="57150">
            <a:solidFill>
              <a:srgbClr val="FF5D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937" y="4708608"/>
            <a:ext cx="4905375" cy="10382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7352" y="6015789"/>
            <a:ext cx="5848648" cy="50532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7" idx="3"/>
            <a:endCxn id="14" idx="1"/>
          </p:cNvCxnSpPr>
          <p:nvPr/>
        </p:nvCxnSpPr>
        <p:spPr>
          <a:xfrm flipV="1">
            <a:off x="6096000" y="5227721"/>
            <a:ext cx="975937" cy="104073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589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08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화면 구현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07" y="856056"/>
            <a:ext cx="7373186" cy="586867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12192000" cy="6834402"/>
            <a:chOff x="0" y="0"/>
            <a:chExt cx="12192000" cy="6834402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12192000" cy="6834402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3750" y="267113"/>
              <a:ext cx="11784499" cy="637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[ STATUS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별 작업 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]</a:t>
              </a:r>
            </a:p>
            <a:p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대기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</a:p>
            <a:p>
              <a:pPr marL="800100" lvl="1" indent="-3429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저장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문서 및 파일 저장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작업중으로 상태 변경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</a:p>
            <a:p>
              <a:pPr marL="800100" lvl="1" indent="-3429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삭제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PM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은 시작되지 않은 작업에 한해 삭제 권한 부여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작업중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914400" lvl="1" indent="-4572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수정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문서내용 수정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914400" lvl="1" indent="-457200">
                <a:buFont typeface="+mj-ea"/>
                <a:buAutoNum type="circleNumDbPlain"/>
              </a:pPr>
              <a:r>
                <a:rPr lang="ko-KR" altLang="en-US" sz="20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결재요청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선임 담당자에게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차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결재요청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선임 담당자가 없을 시 </a:t>
              </a:r>
              <a:r>
                <a:rPr lang="en-US" altLang="ko-KR" sz="20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PM</a:t>
              </a:r>
              <a:r>
                <a:rPr lang="ko-KR" altLang="en-US" sz="2000" b="1" u="sng" dirty="0" smtClean="0">
                  <a:solidFill>
                    <a:schemeClr val="bg1"/>
                  </a:solidFill>
                  <a:latin typeface="+mj-ea"/>
                  <a:ea typeface="+mj-ea"/>
                </a:rPr>
                <a:t>에게 최종결재요청</a:t>
              </a:r>
              <a:endParaRPr lang="en-US" altLang="ko-KR" sz="2000" b="1" u="sng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반려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작업중 상태와 동일한 기능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결재요청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914400" lvl="1" indent="-4572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반려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선임 담당자가 해당 문서를 확인하고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잘못된 결재를 반려 시킴</a:t>
              </a: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914400" lvl="1" indent="-4572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최종결재요청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선임 담당자가 해당 문서를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PM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에게 최종 결재 요청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endParaRPr lang="en-US" altLang="ko-KR" sz="20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342900" indent="-342900">
                <a:buAutoNum type="arabicPeriod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최종결재요청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914400" lvl="1" indent="-4572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반려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PM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이 최종 산출물을 검토한 후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잘못된 결재를 반려 시킴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914400" lvl="1" indent="-457200"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결재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PM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이 최종 산출물을 검토한 후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해당 작업을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‘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작업완료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’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시킴 </a:t>
              </a:r>
              <a:endParaRPr lang="en-US" altLang="ko-KR" sz="2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629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09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개선 사항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954767" y="1479663"/>
            <a:ext cx="82824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Spring AOP</a:t>
            </a:r>
            <a:r>
              <a:rPr lang="ko-KR" altLang="en-US" sz="3200" b="1" dirty="0" smtClean="0">
                <a:solidFill>
                  <a:srgbClr val="FFBF61"/>
                </a:solidFill>
                <a:latin typeface="+mn-ea"/>
              </a:rPr>
              <a:t>를 활용하여</a:t>
            </a: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, </a:t>
            </a:r>
            <a:r>
              <a:rPr lang="ko-KR" altLang="en-US" sz="3200" b="1" dirty="0" smtClean="0">
                <a:solidFill>
                  <a:srgbClr val="FFBF61"/>
                </a:solidFill>
                <a:latin typeface="+mn-ea"/>
              </a:rPr>
              <a:t>각 페이지 로딩 시 </a:t>
            </a: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session </a:t>
            </a:r>
            <a:r>
              <a:rPr lang="ko-KR" altLang="en-US" sz="3200" b="1" dirty="0" smtClean="0">
                <a:solidFill>
                  <a:srgbClr val="FFBF61"/>
                </a:solidFill>
                <a:latin typeface="+mn-ea"/>
              </a:rPr>
              <a:t>데이터를 확인하고 로그인 데이터가 없을 경우 로그인 페이지로 이동 처리</a:t>
            </a:r>
            <a:endParaRPr lang="en-US" altLang="ko-KR" sz="3200" b="1" dirty="0" smtClean="0">
              <a:solidFill>
                <a:srgbClr val="FFBF61"/>
              </a:solidFill>
              <a:latin typeface="+mn-ea"/>
            </a:endParaRPr>
          </a:p>
          <a:p>
            <a:pPr marL="514350" indent="-514350">
              <a:buFont typeface="+mj-lt"/>
              <a:buAutoNum type="arabicParenR"/>
            </a:pPr>
            <a:endParaRPr lang="en-US" altLang="ko-KR" sz="3200" b="1" dirty="0">
              <a:solidFill>
                <a:srgbClr val="FFBF61"/>
              </a:solidFill>
              <a:latin typeface="+mn-ea"/>
            </a:endParaRPr>
          </a:p>
          <a:p>
            <a:pPr marL="514350" indent="-514350">
              <a:buFont typeface="+mj-lt"/>
              <a:buAutoNum type="arabicParenR"/>
            </a:pPr>
            <a:r>
              <a:rPr lang="ko-KR" altLang="en-US" sz="3200" b="1" dirty="0" err="1" smtClean="0">
                <a:solidFill>
                  <a:srgbClr val="FFBF61"/>
                </a:solidFill>
                <a:latin typeface="+mn-ea"/>
              </a:rPr>
              <a:t>간트차트</a:t>
            </a:r>
            <a:r>
              <a:rPr lang="ko-KR" altLang="en-US" sz="3200" b="1" dirty="0" smtClean="0">
                <a:solidFill>
                  <a:srgbClr val="FFBF61"/>
                </a:solidFill>
                <a:latin typeface="+mn-ea"/>
              </a:rPr>
              <a:t> 오류 개선</a:t>
            </a:r>
            <a:endParaRPr lang="en-US" altLang="ko-KR" sz="3200" b="1" dirty="0">
              <a:solidFill>
                <a:srgbClr val="FFBF61"/>
              </a:solidFill>
              <a:latin typeface="+mn-ea"/>
            </a:endParaRPr>
          </a:p>
          <a:p>
            <a:pPr lvl="1"/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(Ajax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로 불러온 데이터 연결 오류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514350" indent="-514350">
              <a:buFont typeface="+mj-lt"/>
              <a:buAutoNum type="arabicParenR"/>
            </a:pPr>
            <a:endParaRPr lang="en-US" altLang="ko-KR" sz="3200" b="1" dirty="0">
              <a:solidFill>
                <a:srgbClr val="FFBF61"/>
              </a:solidFill>
              <a:latin typeface="+mn-ea"/>
            </a:endParaRPr>
          </a:p>
          <a:p>
            <a:pPr marL="514350" indent="-514350">
              <a:buFont typeface="+mj-lt"/>
              <a:buAutoNum type="arabicParenR"/>
            </a:pPr>
            <a:r>
              <a:rPr lang="ko-KR" altLang="en-US" sz="3200" b="1" dirty="0" smtClean="0">
                <a:solidFill>
                  <a:srgbClr val="FFBF61"/>
                </a:solidFill>
                <a:latin typeface="+mn-ea"/>
              </a:rPr>
              <a:t>주말을 이용해 채팅 기능 완성</a:t>
            </a:r>
            <a:endParaRPr lang="en-US" altLang="ko-KR" sz="3200" b="1" dirty="0" smtClean="0">
              <a:solidFill>
                <a:srgbClr val="FFBF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0504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향후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603560" y="551289"/>
            <a:ext cx="898487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[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남은 작업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]</a:t>
            </a: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간트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차트 연결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금일 내 완료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비용관리 페이지 연결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금일 내 완료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채팅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(Web Socket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통신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 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토요일 완료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메일 발송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 예정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다국어 처리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일요일 완료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AOP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로그인 데이터 확인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일요일 완료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엑셀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PDF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다운로드 </a:t>
            </a: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일요일 완료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8599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02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목표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211590" y="856056"/>
            <a:ext cx="118418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  <a:latin typeface="+mn-ea"/>
              </a:rPr>
              <a:t>[    </a:t>
            </a:r>
            <a:r>
              <a:rPr lang="en-US" altLang="ko-KR" sz="28700" dirty="0" smtClean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ko-KR" sz="28700" dirty="0" smtClean="0">
                <a:solidFill>
                  <a:schemeClr val="bg1"/>
                </a:solidFill>
                <a:latin typeface="+mn-ea"/>
              </a:rPr>
              <a:t>]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61230" y="2090172"/>
            <a:ext cx="7869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프로젝트의 진행상황과 소요시간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비용 등을 체계적으로 관리할 수 있게 함으로써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,  </a:t>
            </a: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수익성 기반의 경영기반을 마련하고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+mn-ea"/>
              </a:rPr>
              <a:t>인력관리 및 성과관리를 통해 성과 위주의 경영기반을 마련할 수 있도록 한다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197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10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향후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788359"/>
              </p:ext>
            </p:extLst>
          </p:nvPr>
        </p:nvGraphicFramePr>
        <p:xfrm>
          <a:off x="175077" y="986590"/>
          <a:ext cx="11841845" cy="565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/>
          <p:cNvSpPr/>
          <p:nvPr/>
        </p:nvSpPr>
        <p:spPr>
          <a:xfrm>
            <a:off x="725458" y="5606715"/>
            <a:ext cx="10741082" cy="938464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38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73978" y="4205976"/>
            <a:ext cx="771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BF61"/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b="1" dirty="0">
                <a:solidFill>
                  <a:srgbClr val="FFBF61"/>
                </a:solidFill>
                <a:latin typeface="+mj-ea"/>
                <a:ea typeface="+mj-ea"/>
              </a:rPr>
              <a:t>.</a:t>
            </a:r>
            <a:endParaRPr lang="en-US" altLang="ko-KR" sz="1200" b="1" dirty="0">
              <a:solidFill>
                <a:srgbClr val="FFBF6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3" y="1850986"/>
            <a:ext cx="2240199" cy="2240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7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03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일정관리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917317"/>
              </p:ext>
            </p:extLst>
          </p:nvPr>
        </p:nvGraphicFramePr>
        <p:xfrm>
          <a:off x="211590" y="1010653"/>
          <a:ext cx="11841845" cy="565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/>
          <p:cNvSpPr/>
          <p:nvPr/>
        </p:nvSpPr>
        <p:spPr>
          <a:xfrm>
            <a:off x="476999" y="5281864"/>
            <a:ext cx="9785938" cy="962525"/>
          </a:xfrm>
          <a:prstGeom prst="rect">
            <a:avLst/>
          </a:prstGeom>
          <a:noFill/>
          <a:ln w="57150"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2877041" y="869158"/>
            <a:ext cx="2813091" cy="3100685"/>
            <a:chOff x="331979" y="129893"/>
            <a:chExt cx="2813091" cy="3318004"/>
          </a:xfrm>
        </p:grpSpPr>
        <p:sp>
          <p:nvSpPr>
            <p:cNvPr id="9" name="직사각형 8"/>
            <p:cNvSpPr/>
            <p:nvPr/>
          </p:nvSpPr>
          <p:spPr>
            <a:xfrm>
              <a:off x="331979" y="530004"/>
              <a:ext cx="2813091" cy="2917893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JAVA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JSP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JAVASCRIPT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CSS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HTML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Ajax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JSON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JSTL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979" y="129893"/>
              <a:ext cx="2696607" cy="428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Language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39777" y="856056"/>
            <a:ext cx="2813091" cy="1064946"/>
            <a:chOff x="331979" y="129893"/>
            <a:chExt cx="2813091" cy="1139585"/>
          </a:xfrm>
        </p:grpSpPr>
        <p:sp>
          <p:nvSpPr>
            <p:cNvPr id="13" name="직사각형 12"/>
            <p:cNvSpPr/>
            <p:nvPr/>
          </p:nvSpPr>
          <p:spPr>
            <a:xfrm>
              <a:off x="331979" y="530004"/>
              <a:ext cx="2813091" cy="73947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latin typeface="+mn-ea"/>
                </a:rPr>
                <a:t>1. Oracle SQL 11g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979" y="129893"/>
              <a:ext cx="2696607" cy="428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DBMS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39776" y="2185051"/>
            <a:ext cx="2813091" cy="1064946"/>
            <a:chOff x="331979" y="129893"/>
            <a:chExt cx="2813091" cy="989388"/>
          </a:xfrm>
        </p:grpSpPr>
        <p:sp>
          <p:nvSpPr>
            <p:cNvPr id="17" name="직사각형 16"/>
            <p:cNvSpPr/>
            <p:nvPr/>
          </p:nvSpPr>
          <p:spPr>
            <a:xfrm>
              <a:off x="331979" y="477269"/>
              <a:ext cx="2813091" cy="64201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Apache Tomcat 7.0</a:t>
              </a:r>
              <a:endParaRPr lang="ko-KR" altLang="en-US" sz="2000" dirty="0"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1979" y="129893"/>
              <a:ext cx="2696607" cy="371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WAS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39775" y="5393665"/>
            <a:ext cx="2813092" cy="1094381"/>
            <a:chOff x="331978" y="73529"/>
            <a:chExt cx="2813092" cy="1136255"/>
          </a:xfrm>
        </p:grpSpPr>
        <p:sp>
          <p:nvSpPr>
            <p:cNvPr id="20" name="직사각형 19"/>
            <p:cNvSpPr/>
            <p:nvPr/>
          </p:nvSpPr>
          <p:spPr>
            <a:xfrm>
              <a:off x="331979" y="492302"/>
              <a:ext cx="2813091" cy="71748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SB Admin 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1978" y="73529"/>
              <a:ext cx="2696607" cy="41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Bootstrap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539775" y="3566918"/>
            <a:ext cx="2813091" cy="1572530"/>
            <a:chOff x="331979" y="129893"/>
            <a:chExt cx="2813091" cy="1632700"/>
          </a:xfrm>
        </p:grpSpPr>
        <p:sp>
          <p:nvSpPr>
            <p:cNvPr id="26" name="직사각형 25"/>
            <p:cNvSpPr/>
            <p:nvPr/>
          </p:nvSpPr>
          <p:spPr>
            <a:xfrm>
              <a:off x="331979" y="530004"/>
              <a:ext cx="2813091" cy="123258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Oracle Eclipse </a:t>
              </a:r>
              <a:r>
                <a:rPr lang="en-US" altLang="ko-KR" sz="2000" dirty="0" err="1" smtClean="0">
                  <a:latin typeface="+mn-ea"/>
                </a:rPr>
                <a:t>Jee</a:t>
              </a:r>
              <a:endParaRPr lang="en-US" altLang="ko-KR" sz="2000" dirty="0" smtClean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SQL Developer</a:t>
              </a:r>
            </a:p>
            <a:p>
              <a:pPr marL="342900" indent="-342900">
                <a:buAutoNum type="arabicPeriod"/>
              </a:pPr>
              <a:r>
                <a:rPr lang="en-US" altLang="ko-KR" sz="2000" dirty="0" err="1" smtClean="0">
                  <a:latin typeface="+mn-ea"/>
                </a:rPr>
                <a:t>eXERD</a:t>
              </a:r>
              <a:endParaRPr lang="en-US" altLang="ko-KR" sz="2000" dirty="0" smtClean="0">
                <a:latin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1979" y="129893"/>
              <a:ext cx="2696607" cy="41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Development Tools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877040" y="4153127"/>
            <a:ext cx="2813092" cy="1094381"/>
            <a:chOff x="331978" y="73529"/>
            <a:chExt cx="2813092" cy="1136255"/>
          </a:xfrm>
        </p:grpSpPr>
        <p:sp>
          <p:nvSpPr>
            <p:cNvPr id="29" name="직사각형 28"/>
            <p:cNvSpPr/>
            <p:nvPr/>
          </p:nvSpPr>
          <p:spPr>
            <a:xfrm>
              <a:off x="331979" y="492302"/>
              <a:ext cx="2813091" cy="71748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Spring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1978" y="73529"/>
              <a:ext cx="2696607" cy="41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Framework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877040" y="5393329"/>
            <a:ext cx="2813092" cy="1094381"/>
            <a:chOff x="331978" y="73529"/>
            <a:chExt cx="2813092" cy="1136255"/>
          </a:xfrm>
        </p:grpSpPr>
        <p:sp>
          <p:nvSpPr>
            <p:cNvPr id="33" name="직사각형 32"/>
            <p:cNvSpPr/>
            <p:nvPr/>
          </p:nvSpPr>
          <p:spPr>
            <a:xfrm>
              <a:off x="331979" y="492302"/>
              <a:ext cx="2813091" cy="71748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en-US" altLang="ko-KR" sz="2000" dirty="0" smtClean="0">
                  <a:latin typeface="+mn-ea"/>
                </a:rPr>
                <a:t>jQuery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1978" y="73529"/>
              <a:ext cx="2696607" cy="41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i="1" dirty="0" err="1" smtClean="0">
                  <a:solidFill>
                    <a:schemeClr val="bg1"/>
                  </a:solidFill>
                  <a:latin typeface="+mn-ea"/>
                </a:rPr>
                <a:t>Javascript</a:t>
              </a:r>
              <a:r>
                <a:rPr lang="en-US" altLang="ko-KR" sz="2000" b="1" i="1" dirty="0" smtClean="0">
                  <a:solidFill>
                    <a:schemeClr val="bg1"/>
                  </a:solidFill>
                  <a:latin typeface="+mn-ea"/>
                </a:rPr>
                <a:t> Library</a:t>
              </a:r>
              <a:endParaRPr lang="ko-KR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205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5466" y="205001"/>
            <a:ext cx="50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13050" y="185659"/>
            <a:ext cx="0" cy="489233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915" y="185659"/>
            <a:ext cx="670397" cy="670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/>
          <p:cNvSpPr txBox="1"/>
          <p:nvPr/>
        </p:nvSpPr>
        <p:spPr>
          <a:xfrm>
            <a:off x="3963262" y="941192"/>
            <a:ext cx="42654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Framework</a:t>
            </a:r>
          </a:p>
          <a:p>
            <a:pPr marL="514350" indent="-514350">
              <a:buAutoNum type="arabicParenR"/>
            </a:pPr>
            <a:endParaRPr lang="en-US" altLang="ko-KR" sz="3200" b="1" dirty="0">
              <a:solidFill>
                <a:srgbClr val="FFBF61"/>
              </a:solidFill>
              <a:latin typeface="+mn-ea"/>
            </a:endParaRPr>
          </a:p>
          <a:p>
            <a:pPr marL="514350" indent="-514350">
              <a:buAutoNum type="arabicParenR"/>
            </a:pP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Spring Framework</a:t>
            </a:r>
          </a:p>
          <a:p>
            <a:pPr marL="514350" indent="-514350">
              <a:buAutoNum type="arabicParenR"/>
            </a:pPr>
            <a:endParaRPr lang="en-US" altLang="ko-KR" sz="3200" b="1" dirty="0">
              <a:solidFill>
                <a:srgbClr val="FFBF61"/>
              </a:solidFill>
              <a:latin typeface="+mn-ea"/>
            </a:endParaRPr>
          </a:p>
          <a:p>
            <a:pPr marL="514350" indent="-514350">
              <a:buAutoNum type="arabicParenR"/>
            </a:pP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Spring MVC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Example</a:t>
            </a:r>
          </a:p>
          <a:p>
            <a:pPr marL="971550" lvl="1" indent="-514350">
              <a:buAutoNum type="circleNumDbPlain"/>
            </a:pPr>
            <a:endParaRPr lang="en-US" altLang="ko-KR" sz="3200" b="1" dirty="0">
              <a:solidFill>
                <a:srgbClr val="FFBF61"/>
              </a:solidFill>
              <a:latin typeface="+mn-ea"/>
            </a:endParaRPr>
          </a:p>
          <a:p>
            <a:pPr marL="514350" indent="-514350">
              <a:buAutoNum type="arabicParenR"/>
            </a:pPr>
            <a:r>
              <a:rPr lang="en-US" altLang="ko-KR" sz="3200" b="1" dirty="0" err="1" smtClean="0">
                <a:solidFill>
                  <a:srgbClr val="FFBF61"/>
                </a:solidFill>
                <a:latin typeface="+mn-ea"/>
              </a:rPr>
              <a:t>Javascript</a:t>
            </a:r>
            <a:r>
              <a:rPr lang="en-US" altLang="ko-KR" sz="3200" b="1" dirty="0" smtClean="0">
                <a:solidFill>
                  <a:srgbClr val="FFBF61"/>
                </a:solidFill>
                <a:latin typeface="+mn-ea"/>
              </a:rPr>
              <a:t> Library</a:t>
            </a: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sz="2800" b="1" dirty="0" err="1" smtClean="0">
                <a:solidFill>
                  <a:schemeClr val="bg1"/>
                </a:solidFill>
                <a:latin typeface="+mn-ea"/>
              </a:rPr>
              <a:t>Javascript</a:t>
            </a: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 Library</a:t>
            </a:r>
          </a:p>
          <a:p>
            <a:pPr marL="971550" lvl="1" indent="-514350">
              <a:buFont typeface="+mj-ea"/>
              <a:buAutoNum type="circleNumDbPlain"/>
            </a:pP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marL="971550" lvl="1" indent="-514350">
              <a:buFont typeface="+mj-ea"/>
              <a:buAutoNum type="circleNumDbPlain"/>
            </a:pPr>
            <a:r>
              <a:rPr lang="en-US" altLang="ko-KR" sz="2800" b="1" dirty="0" smtClean="0">
                <a:solidFill>
                  <a:schemeClr val="bg1"/>
                </a:solidFill>
                <a:latin typeface="+mn-ea"/>
              </a:rPr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324093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1394</TotalTime>
  <Words>1765</Words>
  <Application>Microsoft Office PowerPoint</Application>
  <PresentationFormat>와이드스크린</PresentationFormat>
  <Paragraphs>498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Nam Gwan Ho</dc:creator>
  <cp:lastModifiedBy>Windows 사용자</cp:lastModifiedBy>
  <cp:revision>88</cp:revision>
  <dcterms:created xsi:type="dcterms:W3CDTF">2018-10-15T18:06:42Z</dcterms:created>
  <dcterms:modified xsi:type="dcterms:W3CDTF">2019-03-08T04:46:23Z</dcterms:modified>
</cp:coreProperties>
</file>